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58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F514A1C-512E-44B6-9432-7EB48225C482}" type="datetimeFigureOut">
              <a:rPr lang="en-NZ"/>
              <a:pPr>
                <a:defRPr/>
              </a:pPr>
              <a:t>9/04/2015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50CF2F7-DC2A-49EC-912A-8E4902471E5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813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003544D-ED2A-4FD4-A652-5972612C7DC2}" type="slidenum">
              <a:rPr lang="en-NZ" altLang="en-US"/>
              <a:pPr eaLnBrk="1" hangingPunct="1"/>
              <a:t>1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E8DA072-9921-43B0-88B4-30923894B391}" type="slidenum">
              <a:rPr lang="en-NZ" altLang="en-US"/>
              <a:pPr eaLnBrk="1" hangingPunct="1"/>
              <a:t>10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F7A6F55-C001-4747-9BE5-FBA9FAB3ACD5}" type="slidenum">
              <a:rPr lang="en-NZ" altLang="en-US"/>
              <a:pPr eaLnBrk="1" hangingPunct="1"/>
              <a:t>11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E571ECA-8536-457B-AD19-0FBB329EDB25}" type="slidenum">
              <a:rPr lang="en-NZ" altLang="en-US"/>
              <a:pPr eaLnBrk="1" hangingPunct="1"/>
              <a:t>12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67EF7DB-7921-4D48-BF89-8583B3FF373F}" type="slidenum">
              <a:rPr lang="en-NZ" altLang="en-US"/>
              <a:pPr eaLnBrk="1" hangingPunct="1"/>
              <a:t>13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5DE5145-CCAD-4593-A8B1-C828FFEB9E81}" type="slidenum">
              <a:rPr lang="en-NZ" altLang="en-US"/>
              <a:pPr eaLnBrk="1" hangingPunct="1"/>
              <a:t>14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BFF3C6C-0704-47B4-B662-B7368BA85A65}" type="slidenum">
              <a:rPr lang="en-NZ" altLang="en-US"/>
              <a:pPr eaLnBrk="1" hangingPunct="1"/>
              <a:t>15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045E7F5-6E31-4F21-B088-C8D6591AEBC8}" type="slidenum">
              <a:rPr lang="en-NZ" altLang="en-US"/>
              <a:pPr eaLnBrk="1" hangingPunct="1"/>
              <a:t>16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238404A-F1D0-47B9-AF47-2564378CBE1D}" type="slidenum">
              <a:rPr lang="en-NZ" altLang="en-US"/>
              <a:pPr eaLnBrk="1" hangingPunct="1"/>
              <a:t>2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514647C-B70B-431F-8DED-5898CC25E923}" type="slidenum">
              <a:rPr lang="en-NZ" altLang="en-US"/>
              <a:pPr eaLnBrk="1" hangingPunct="1"/>
              <a:t>3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992F8C0-9E3E-4477-B2F8-E2DD40F6AB0A}" type="slidenum">
              <a:rPr lang="en-NZ" altLang="en-US"/>
              <a:pPr eaLnBrk="1" hangingPunct="1"/>
              <a:t>4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5531F9A-3FD4-4494-97F7-75D5787A5785}" type="slidenum">
              <a:rPr lang="en-NZ" altLang="en-US"/>
              <a:pPr eaLnBrk="1" hangingPunct="1"/>
              <a:t>5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9A645D1-5F4D-4EA4-83FD-76CE828FF179}" type="slidenum">
              <a:rPr lang="en-NZ" altLang="en-US"/>
              <a:pPr eaLnBrk="1" hangingPunct="1"/>
              <a:t>6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86A689A-8A3A-48A1-9AF4-74C43CF402F1}" type="slidenum">
              <a:rPr lang="en-NZ" altLang="en-US"/>
              <a:pPr eaLnBrk="1" hangingPunct="1"/>
              <a:t>7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2F5703D-7E87-4206-B6A8-4C45FA673247}" type="slidenum">
              <a:rPr lang="en-NZ" altLang="en-US"/>
              <a:pPr eaLnBrk="1" hangingPunct="1"/>
              <a:t>8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 smtClean="0">
              <a:ea typeface="宋体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E7BD4F2-0E49-4FD1-AF50-5655AAE948E0}" type="slidenum">
              <a:rPr lang="en-NZ" altLang="en-US"/>
              <a:pPr eaLnBrk="1" hangingPunct="1"/>
              <a:t>9</a:t>
            </a:fld>
            <a:endParaRPr lang="en-NZ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/>
          <a:stretch>
            <a:fillRect/>
          </a:stretch>
        </p:blipFill>
        <p:spPr bwMode="auto">
          <a:xfrm>
            <a:off x="9525" y="0"/>
            <a:ext cx="9183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3600"/>
            <a:ext cx="6621462" cy="9779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141663"/>
            <a:ext cx="5321300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32163-AE74-4392-A9DF-0200278F7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11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ECA1-C2AF-4A6B-B6C9-CF629E7C36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761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274638"/>
            <a:ext cx="54181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A7C3-1B88-4522-B8A0-3F294B2B2B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77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CEDD-5BEC-46B1-BA36-C7F688EB53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785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2E70-DE87-4F7E-91A2-CDBFF69056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411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1600200"/>
            <a:ext cx="3636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636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39CC-7201-4251-B8A5-5C59A6A15E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809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E254-97F5-4B57-B3AD-F7F5666056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120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E6EE-A2D2-4B1F-B6E5-0F7812EC43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337C-281B-45BA-BDFC-94AD071DB6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1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3C59-F953-4377-AFAD-D5F9D1F38A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17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1974-77B8-41E3-A690-E5AE30A3E8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326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/>
          <a:stretch>
            <a:fillRect/>
          </a:stretch>
        </p:blipFill>
        <p:spPr bwMode="auto">
          <a:xfrm>
            <a:off x="0" y="0"/>
            <a:ext cx="70405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274638"/>
            <a:ext cx="7426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1600200"/>
            <a:ext cx="7426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F4E93A47-FDEC-42F5-ABCA-BB2AA1AF0D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88913"/>
            <a:ext cx="4321175" cy="2519362"/>
          </a:xfrm>
        </p:spPr>
        <p:txBody>
          <a:bodyPr/>
          <a:lstStyle/>
          <a:p>
            <a:pPr algn="l" eaLnBrk="1" hangingPunct="1">
              <a:defRPr/>
            </a:pPr>
            <a:r>
              <a:rPr lang="en-N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Responses of organisms to the environment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Adaptations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600200"/>
            <a:ext cx="6275387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altLang="en-US" smtClean="0"/>
              <a:t>The ecological niche is a description of</a:t>
            </a:r>
          </a:p>
          <a:p>
            <a:pPr eaLnBrk="1" hangingPunct="1"/>
            <a:r>
              <a:rPr lang="en-NZ" altLang="en-US" smtClean="0"/>
              <a:t>Opportunities provided by the habitat</a:t>
            </a:r>
          </a:p>
          <a:p>
            <a:pPr eaLnBrk="1" hangingPunct="1"/>
            <a:r>
              <a:rPr lang="en-NZ" altLang="en-US" smtClean="0"/>
              <a:t>The organism’s adaptations to exploit these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2175"/>
          </a:xfrm>
        </p:spPr>
        <p:txBody>
          <a:bodyPr/>
          <a:lstStyle/>
          <a:p>
            <a:pPr eaLnBrk="1" hangingPunct="1"/>
            <a:r>
              <a:rPr lang="en-NZ" altLang="en-US" smtClean="0"/>
              <a:t>4 Types of Adaptations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24000"/>
            <a:ext cx="6851650" cy="4724400"/>
          </a:xfrm>
        </p:spPr>
        <p:txBody>
          <a:bodyPr/>
          <a:lstStyle/>
          <a:p>
            <a:pPr eaLnBrk="1" hangingPunct="1"/>
            <a:r>
              <a:rPr lang="en-NZ" altLang="en-US" sz="2800" smtClean="0"/>
              <a:t>Structural</a:t>
            </a:r>
          </a:p>
          <a:p>
            <a:pPr lvl="1" eaLnBrk="1" hangingPunct="1"/>
            <a:r>
              <a:rPr lang="en-NZ" altLang="en-US" sz="2400" smtClean="0"/>
              <a:t>colour, shape, appendages, organ</a:t>
            </a:r>
          </a:p>
          <a:p>
            <a:pPr eaLnBrk="1" hangingPunct="1"/>
            <a:r>
              <a:rPr lang="en-NZ" altLang="en-US" sz="2800" smtClean="0"/>
              <a:t>Behavioural</a:t>
            </a:r>
          </a:p>
          <a:p>
            <a:pPr lvl="1" eaLnBrk="1" hangingPunct="1"/>
            <a:r>
              <a:rPr lang="en-NZ" altLang="en-US" sz="2400" smtClean="0"/>
              <a:t>Innate responses to the environment</a:t>
            </a:r>
          </a:p>
          <a:p>
            <a:pPr eaLnBrk="1" hangingPunct="1"/>
            <a:r>
              <a:rPr lang="en-NZ" altLang="en-US" sz="2800" smtClean="0"/>
              <a:t>Physiological (functional)</a:t>
            </a:r>
          </a:p>
          <a:p>
            <a:pPr lvl="1" eaLnBrk="1" hangingPunct="1"/>
            <a:r>
              <a:rPr lang="en-NZ" altLang="en-US" sz="2400" smtClean="0"/>
              <a:t>To do with organism’s metabolism (internal reactions) e.g. muscle contractions, secretions</a:t>
            </a:r>
          </a:p>
          <a:p>
            <a:pPr eaLnBrk="1" hangingPunct="1"/>
            <a:r>
              <a:rPr lang="en-NZ" altLang="en-US" sz="2800" smtClean="0"/>
              <a:t>Life History</a:t>
            </a:r>
          </a:p>
          <a:p>
            <a:pPr lvl="1" eaLnBrk="1" hangingPunct="1"/>
            <a:r>
              <a:rPr lang="en-NZ" altLang="en-US" sz="2400" smtClean="0"/>
              <a:t>E.g. insect lifecycle.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What adaptations are these</a:t>
            </a:r>
          </a:p>
        </p:txBody>
      </p:sp>
      <p:pic>
        <p:nvPicPr>
          <p:cNvPr id="14339" name="Picture 7" descr="bellfrog_il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5538"/>
            <a:ext cx="50673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5913438"/>
            <a:ext cx="4537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>
                <a:solidFill>
                  <a:srgbClr val="0070C0"/>
                </a:solidFill>
                <a:latin typeface="Tahoma" pitchFamily="34" charset="0"/>
                <a:ea typeface="宋体" pitchFamily="2" charset="-122"/>
              </a:rPr>
              <a:t>This is a life history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80px-Araneus_diadematus_undersid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5113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731000" y="860425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b="1">
                <a:latin typeface="Tahoma" pitchFamily="34" charset="0"/>
                <a:ea typeface="宋体" pitchFamily="2" charset="-122"/>
              </a:rPr>
              <a:t>Silk gland 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5508625" y="1317625"/>
            <a:ext cx="1376363" cy="2398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634288" y="2878138"/>
            <a:ext cx="134143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b="1">
                <a:latin typeface="Tahoma" pitchFamily="34" charset="0"/>
                <a:ea typeface="宋体" pitchFamily="2" charset="-122"/>
              </a:rPr>
              <a:t>Making Silk in the gland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508625" y="3284538"/>
            <a:ext cx="21256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62538" y="5867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b="1">
                <a:latin typeface="Tahoma" pitchFamily="34" charset="0"/>
                <a:ea typeface="宋体" pitchFamily="2" charset="-122"/>
              </a:rPr>
              <a:t>Building web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6038850" y="4106863"/>
            <a:ext cx="157163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37288" y="490538"/>
            <a:ext cx="27955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>
                <a:solidFill>
                  <a:srgbClr val="0070C0"/>
                </a:solidFill>
                <a:latin typeface="Tahoma" pitchFamily="34" charset="0"/>
                <a:ea typeface="宋体" pitchFamily="2" charset="-122"/>
              </a:rPr>
              <a:t>Structural adaptation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54925" y="4448175"/>
            <a:ext cx="1598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>
                <a:solidFill>
                  <a:srgbClr val="0070C0"/>
                </a:solidFill>
                <a:latin typeface="Tahoma" pitchFamily="34" charset="0"/>
                <a:ea typeface="宋体" pitchFamily="2" charset="-122"/>
              </a:rPr>
              <a:t>Physiological adaptation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84663" y="6330950"/>
            <a:ext cx="27955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>
                <a:solidFill>
                  <a:srgbClr val="0070C0"/>
                </a:solidFill>
                <a:latin typeface="Tahoma" pitchFamily="34" charset="0"/>
                <a:ea typeface="宋体" pitchFamily="2" charset="-122"/>
              </a:rPr>
              <a:t>Behavioural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 animBg="1"/>
      <p:bldP spid="18440" grpId="0"/>
      <p:bldP spid="18441" grpId="0" animBg="1"/>
      <p:bldP spid="18442" grpId="0"/>
      <p:bldP spid="18443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Eye</a:t>
            </a:r>
          </a:p>
        </p:txBody>
      </p:sp>
      <p:pic>
        <p:nvPicPr>
          <p:cNvPr id="19461" name="Picture 5" descr="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33338"/>
            <a:ext cx="40417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eye-diseas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22600"/>
            <a:ext cx="4286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983413" y="3656013"/>
            <a:ext cx="21605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b="1">
                <a:latin typeface="Tahoma" pitchFamily="34" charset="0"/>
                <a:ea typeface="宋体" pitchFamily="2" charset="-122"/>
              </a:rPr>
              <a:t>Sending a signal to the brain 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6445250" y="4957763"/>
            <a:ext cx="13716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51325" y="2463800"/>
            <a:ext cx="3311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chemeClr val="bg1"/>
                </a:solidFill>
                <a:latin typeface="Tahoma" pitchFamily="34" charset="0"/>
                <a:ea typeface="宋体" pitchFamily="2" charset="-122"/>
              </a:rPr>
              <a:t>Structural adaptation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37288" y="6165850"/>
            <a:ext cx="2795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>
                <a:solidFill>
                  <a:srgbClr val="0070C0"/>
                </a:solidFill>
                <a:latin typeface="Tahoma" pitchFamily="34" charset="0"/>
                <a:ea typeface="宋体" pitchFamily="2" charset="-122"/>
              </a:rPr>
              <a:t>Physiological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Bird courtship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5" name="Picture 5" descr="0000038122_20070301141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4958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ourtship-feeding-Card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624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Satin_bowerbird_court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39147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gbh%20courtship%20dis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87178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8875" y="5649913"/>
            <a:ext cx="2039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 b="1">
                <a:solidFill>
                  <a:schemeClr val="bg1"/>
                </a:solidFill>
                <a:latin typeface="Tahoma" pitchFamily="34" charset="0"/>
                <a:ea typeface="宋体" pitchFamily="2" charset="-122"/>
              </a:rPr>
              <a:t>Behavioural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NZ" altLang="zh-CN" i="1" smtClean="0"/>
              <a:t>The End</a:t>
            </a:r>
            <a:endParaRPr lang="zh-CN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Behaviour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600200"/>
            <a:ext cx="5915025" cy="4525963"/>
          </a:xfrm>
        </p:spPr>
        <p:txBody>
          <a:bodyPr/>
          <a:lstStyle/>
          <a:p>
            <a:pPr eaLnBrk="1" hangingPunct="1"/>
            <a:r>
              <a:rPr lang="en-NZ" altLang="en-US" smtClean="0"/>
              <a:t>Responses of organisms to signals from their internal or external environment are called behaviour.</a:t>
            </a:r>
          </a:p>
          <a:p>
            <a:pPr eaLnBrk="1" hangingPunct="1"/>
            <a:r>
              <a:rPr lang="en-NZ" altLang="en-US" smtClean="0"/>
              <a:t>Behaviours can be </a:t>
            </a:r>
          </a:p>
          <a:p>
            <a:pPr lvl="1" eaLnBrk="1" hangingPunct="1"/>
            <a:r>
              <a:rPr lang="en-NZ" altLang="en-US" smtClean="0"/>
              <a:t>innate (= genetic – present at birth)</a:t>
            </a:r>
          </a:p>
          <a:p>
            <a:pPr lvl="1" eaLnBrk="1" hangingPunct="1"/>
            <a:r>
              <a:rPr lang="en-NZ" altLang="en-US" smtClean="0"/>
              <a:t>learned (acquired during life)</a:t>
            </a:r>
          </a:p>
          <a:p>
            <a:pPr lvl="1" eaLnBrk="1" hangingPunct="1"/>
            <a:r>
              <a:rPr lang="en-NZ" altLang="en-US" smtClean="0"/>
              <a:t>OR a mixture of the two</a:t>
            </a:r>
          </a:p>
          <a:p>
            <a:pPr eaLnBrk="1" hangingPunct="1"/>
            <a:endParaRPr lang="en-NZ" alt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4000" smtClean="0"/>
              <a:t>Example – nest building is innate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5" descr="aaaapr0712013rufou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This is learned behaviour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533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724025"/>
            <a:ext cx="45148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Behaviour consists of: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altLang="en-US" sz="2800" smtClean="0"/>
              <a:t>A stimulus = change in the environment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800" smtClean="0"/>
              <a:t>A receptor = a cell, tissue or organ that detects  the environmental changes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800" smtClean="0"/>
              <a:t>An effector = a cell, tissue or organ that responds to the change</a:t>
            </a:r>
          </a:p>
          <a:p>
            <a:pPr eaLnBrk="1" hangingPunct="1">
              <a:lnSpc>
                <a:spcPct val="90000"/>
              </a:lnSpc>
            </a:pPr>
            <a:endParaRPr lang="en-NZ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NZ" altLang="en-US" sz="2800" smtClean="0"/>
              <a:t>Organisms often have an internal communication system and a coordination system that help them react to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Example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5146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048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00400" y="16764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2000" b="1">
                <a:latin typeface="Tahoma" pitchFamily="34" charset="0"/>
                <a:ea typeface="宋体" pitchFamily="2" charset="-122"/>
              </a:rPr>
              <a:t>Stimulus (smell)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81000" y="3657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2000" b="1">
                <a:latin typeface="Tahoma" pitchFamily="34" charset="0"/>
                <a:ea typeface="宋体" pitchFamily="2" charset="-122"/>
              </a:rPr>
              <a:t>Receptor (nose – olfactory cells)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248400" y="2438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2000" b="1">
                <a:latin typeface="Tahoma" pitchFamily="34" charset="0"/>
                <a:ea typeface="宋体" pitchFamily="2" charset="-122"/>
              </a:rPr>
              <a:t>Coordination (brain)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3429000" y="3581400"/>
            <a:ext cx="1295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4038600" y="3657600"/>
            <a:ext cx="762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124200" y="22098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2000" b="1">
                <a:latin typeface="Tahoma" pitchFamily="34" charset="0"/>
                <a:ea typeface="宋体" pitchFamily="2" charset="-122"/>
              </a:rPr>
              <a:t>Communication (nerves)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95600" y="57150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2000" b="1">
                <a:latin typeface="Tahoma" pitchFamily="34" charset="0"/>
                <a:ea typeface="宋体" pitchFamily="2" charset="-122"/>
              </a:rPr>
              <a:t>Communication (nerves)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553200" y="37338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2000" b="1">
                <a:latin typeface="Tahoma" pitchFamily="34" charset="0"/>
                <a:ea typeface="宋体" pitchFamily="2" charset="-122"/>
              </a:rPr>
              <a:t>Effector (salivary glands)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4" grpId="0"/>
      <p:bldP spid="11275" grpId="0"/>
      <p:bldP spid="11276" grpId="0"/>
      <p:bldP spid="11277" grpId="0" animBg="1"/>
      <p:bldP spid="11278" grpId="0" animBg="1"/>
      <p:bldP spid="11279" grpId="0"/>
      <p:bldP spid="11280" grpId="0"/>
      <p:bldP spid="11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5400"/>
            <a:ext cx="7426325" cy="1143000"/>
          </a:xfrm>
        </p:spPr>
        <p:txBody>
          <a:bodyPr/>
          <a:lstStyle/>
          <a:p>
            <a:pPr eaLnBrk="1" hangingPunct="1"/>
            <a:r>
              <a:rPr lang="en-NZ" altLang="en-US" smtClean="0"/>
              <a:t>Anthropomorphism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475" y="908050"/>
            <a:ext cx="7426325" cy="5218113"/>
          </a:xfrm>
        </p:spPr>
        <p:txBody>
          <a:bodyPr/>
          <a:lstStyle/>
          <a:p>
            <a:pPr eaLnBrk="1" hangingPunct="1"/>
            <a:r>
              <a:rPr lang="en-NZ" altLang="en-US" smtClean="0"/>
              <a:t>Isn’t he sad!</a:t>
            </a:r>
          </a:p>
          <a:p>
            <a:pPr eaLnBrk="1" hangingPunct="1"/>
            <a:r>
              <a:rPr lang="en-NZ" altLang="en-US" smtClean="0"/>
              <a:t>Attribution of human motivation, emotions, characteristics, or behaviour to non-human things is called anthropomorphism and must be avoided. </a:t>
            </a:r>
          </a:p>
        </p:txBody>
      </p:sp>
      <p:pic>
        <p:nvPicPr>
          <p:cNvPr id="12293" name="Picture 5" descr="animale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9088"/>
            <a:ext cx="41322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The big </a:t>
            </a:r>
            <a:r>
              <a:rPr lang="en-NZ" altLang="en-US" b="1" smtClean="0"/>
              <a:t>DON’T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altLang="en-US" b="1" smtClean="0"/>
              <a:t>Don’t </a:t>
            </a:r>
            <a:r>
              <a:rPr lang="en-NZ" altLang="en-US" smtClean="0"/>
              <a:t>write that the plant or animal “</a:t>
            </a:r>
            <a:r>
              <a:rPr lang="en-NZ" altLang="en-US" b="1" smtClean="0"/>
              <a:t>likes</a:t>
            </a:r>
            <a:r>
              <a:rPr lang="en-NZ" altLang="en-US" smtClean="0"/>
              <a:t>” light, food, dark, water etc.</a:t>
            </a:r>
          </a:p>
          <a:p>
            <a:pPr eaLnBrk="1" hangingPunct="1"/>
            <a:endParaRPr lang="en-NZ" altLang="en-US" smtClean="0"/>
          </a:p>
          <a:p>
            <a:pPr eaLnBrk="1" hangingPunct="1"/>
            <a:r>
              <a:rPr lang="en-NZ" altLang="en-US" smtClean="0"/>
              <a:t>DO talk about “</a:t>
            </a:r>
            <a:r>
              <a:rPr lang="en-NZ" altLang="en-US" b="1" smtClean="0"/>
              <a:t>prefers</a:t>
            </a:r>
            <a:r>
              <a:rPr lang="en-NZ" altLang="en-US" smtClean="0"/>
              <a:t>” – if that is what your experiment really showed</a:t>
            </a:r>
          </a:p>
          <a:p>
            <a:pPr lvl="1" eaLnBrk="1" hangingPunct="1"/>
            <a:r>
              <a:rPr lang="en-NZ" altLang="en-US" smtClean="0"/>
              <a:t>E.g. the ants preferred sugar over nutrisweet.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4000" smtClean="0"/>
              <a:t>Anthropomorphism is rampant in comics and animated cartoons</a:t>
            </a:r>
          </a:p>
        </p:txBody>
      </p:sp>
      <p:pic>
        <p:nvPicPr>
          <p:cNvPr id="13317" name="Picture 5" descr="4+Degrees+of+Anthropomorph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49450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Responses of organisms to the environment"/>
</p:tagLst>
</file>

<file path=ppt/theme/theme1.xml><?xml version="1.0" encoding="utf-8"?>
<a:theme xmlns:a="http://schemas.openxmlformats.org/drawingml/2006/main" name="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157255412</TotalTime>
  <Pages>0</Pages>
  <Words>344</Words>
  <Characters>0</Characters>
  <Application>Microsoft Office PowerPoint</Application>
  <DocSecurity>0</DocSecurity>
  <PresentationFormat>On-screen Show (4:3)</PresentationFormat>
  <Lines>0</Lines>
  <Paragraphs>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宋体</vt:lpstr>
      <vt:lpstr>Microsoft YaHei</vt:lpstr>
      <vt:lpstr>Calibri</vt:lpstr>
      <vt:lpstr>Tahoma</vt:lpstr>
      <vt:lpstr>默认设计模板</vt:lpstr>
      <vt:lpstr>Responses of organisms to the environment</vt:lpstr>
      <vt:lpstr>Behaviour</vt:lpstr>
      <vt:lpstr>Example – nest building is innate</vt:lpstr>
      <vt:lpstr>This is learned behaviour</vt:lpstr>
      <vt:lpstr>Behaviour consists of:</vt:lpstr>
      <vt:lpstr>Example</vt:lpstr>
      <vt:lpstr>Anthropomorphism</vt:lpstr>
      <vt:lpstr>The big DON’T</vt:lpstr>
      <vt:lpstr>Anthropomorphism is rampant in comics and animated cartoons</vt:lpstr>
      <vt:lpstr>Adaptations</vt:lpstr>
      <vt:lpstr>4 Types of Adaptations</vt:lpstr>
      <vt:lpstr>What adaptations are these</vt:lpstr>
      <vt:lpstr>PowerPoint Presentation</vt:lpstr>
      <vt:lpstr>Eye</vt:lpstr>
      <vt:lpstr>Bird courtship</vt:lpstr>
      <vt:lpstr>The End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Responses of organisms to the environment</dc:title>
  <dc:creator>User</dc:creator>
  <cp:lastModifiedBy>User</cp:lastModifiedBy>
  <cp:revision>6</cp:revision>
  <cp:lastPrinted>1899-12-30T00:00:00Z</cp:lastPrinted>
  <dcterms:created xsi:type="dcterms:W3CDTF">2010-08-26T17:14:14Z</dcterms:created>
  <dcterms:modified xsi:type="dcterms:W3CDTF">2015-04-09T03:14:42Z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